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1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56"/>
  </p:normalViewPr>
  <p:slideViewPr>
    <p:cSldViewPr snapToGrid="0">
      <p:cViewPr varScale="1">
        <p:scale>
          <a:sx n="78" d="100"/>
          <a:sy n="78" d="100"/>
        </p:scale>
        <p:origin x="83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PRO SLUŽEBNÍ POTŘEBU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6E6FA-0946-4D14-A424-2ABA6F6C8BDA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/>
              <a:t>PRO SLUŽEBNÍ POTŘEBU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7772C-0B63-4736-8646-4BFCECF639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0895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PRO SLUŽEBNÍ POTŘEBU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1E8E7-5CF6-9E4D-8624-B59F1975ADE7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/>
              <a:t>PRO SLUŽEBNÍ POTŘEBU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D0D05-51A9-7C40-96B9-9F8E1584AD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9513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BA199C0-330E-489F-86AC-F862F8FAF274}" type="slidenum">
              <a:rPr lang="cs-CZ" altLang="cs-CZ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1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4582" name="Zástupný symbol pro zápatí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t>PRO SLUŽEBNÍ POTŘEBU</a:t>
            </a:r>
          </a:p>
        </p:txBody>
      </p:sp>
    </p:spTree>
    <p:extLst>
      <p:ext uri="{BB962C8B-B14F-4D97-AF65-F5344CB8AC3E}">
        <p14:creationId xmlns:p14="http://schemas.microsoft.com/office/powerpoint/2010/main" val="3936556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D5BFF54-4FDC-4F1E-A355-C3EF64161901}" type="slidenum">
              <a:rPr lang="cs-CZ" altLang="cs-CZ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2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8" name="Zástupný symbol pro zápatí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t>PRO SLUŽEBNÍ POTŘEBU</a:t>
            </a:r>
          </a:p>
        </p:txBody>
      </p:sp>
    </p:spTree>
    <p:extLst>
      <p:ext uri="{BB962C8B-B14F-4D97-AF65-F5344CB8AC3E}">
        <p14:creationId xmlns:p14="http://schemas.microsoft.com/office/powerpoint/2010/main" val="1953567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D5BFF54-4FDC-4F1E-A355-C3EF64161901}" type="slidenum">
              <a:rPr lang="cs-CZ" altLang="cs-CZ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8" name="Zástupný symbol pro zápatí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t>PRO SLUŽEBNÍ POTŘEBU</a:t>
            </a:r>
          </a:p>
        </p:txBody>
      </p:sp>
    </p:spTree>
    <p:extLst>
      <p:ext uri="{BB962C8B-B14F-4D97-AF65-F5344CB8AC3E}">
        <p14:creationId xmlns:p14="http://schemas.microsoft.com/office/powerpoint/2010/main" val="397085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D5BFF54-4FDC-4F1E-A355-C3EF64161901}" type="slidenum">
              <a:rPr lang="cs-CZ" altLang="cs-CZ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4</a:t>
            </a:fld>
            <a:endParaRPr lang="cs-CZ" altLang="cs-CZ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8" name="Zástupný symbol pro zápatí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altLang="cs-CZ">
                <a:solidFill>
                  <a:srgbClr val="000000"/>
                </a:solidFill>
                <a:latin typeface="Calibri" panose="020F0502020204030204" pitchFamily="34" charset="0"/>
              </a:rPr>
              <a:t>PRO SLUŽEBNÍ POTŘEBU</a:t>
            </a:r>
          </a:p>
        </p:txBody>
      </p:sp>
    </p:spTree>
    <p:extLst>
      <p:ext uri="{BB962C8B-B14F-4D97-AF65-F5344CB8AC3E}">
        <p14:creationId xmlns:p14="http://schemas.microsoft.com/office/powerpoint/2010/main" val="435576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5BFF54-4FDC-4F1E-A355-C3EF64161901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8678" name="Zástupný symbol pro zápatí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 SLUŽEBNÍ POTŘEBU</a:t>
            </a:r>
          </a:p>
        </p:txBody>
      </p:sp>
    </p:spTree>
    <p:extLst>
      <p:ext uri="{BB962C8B-B14F-4D97-AF65-F5344CB8AC3E}">
        <p14:creationId xmlns:p14="http://schemas.microsoft.com/office/powerpoint/2010/main" val="2785536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5BFF54-4FDC-4F1E-A355-C3EF64161901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8678" name="Zástupný symbol pro zápatí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 SLUŽEBNÍ POTŘEBU</a:t>
            </a:r>
          </a:p>
        </p:txBody>
      </p:sp>
    </p:spTree>
    <p:extLst>
      <p:ext uri="{BB962C8B-B14F-4D97-AF65-F5344CB8AC3E}">
        <p14:creationId xmlns:p14="http://schemas.microsoft.com/office/powerpoint/2010/main" val="2735355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5BFF54-4FDC-4F1E-A355-C3EF64161901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8678" name="Zástupný symbol pro zápatí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 SLUŽEBNÍ POTŘEBU</a:t>
            </a:r>
          </a:p>
        </p:txBody>
      </p:sp>
    </p:spTree>
    <p:extLst>
      <p:ext uri="{BB962C8B-B14F-4D97-AF65-F5344CB8AC3E}">
        <p14:creationId xmlns:p14="http://schemas.microsoft.com/office/powerpoint/2010/main" val="40303440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5BFF54-4FDC-4F1E-A355-C3EF64161901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8678" name="Zástupný symbol pro zápatí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 SLUŽEBNÍ POTŘEBU</a:t>
            </a:r>
          </a:p>
        </p:txBody>
      </p:sp>
    </p:spTree>
    <p:extLst>
      <p:ext uri="{BB962C8B-B14F-4D97-AF65-F5344CB8AC3E}">
        <p14:creationId xmlns:p14="http://schemas.microsoft.com/office/powerpoint/2010/main" val="30859550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5BFF54-4FDC-4F1E-A355-C3EF64161901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8678" name="Zástupný symbol pro zápatí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 SLUŽEBNÍ POTŘEBU</a:t>
            </a:r>
          </a:p>
        </p:txBody>
      </p:sp>
    </p:spTree>
    <p:extLst>
      <p:ext uri="{BB962C8B-B14F-4D97-AF65-F5344CB8AC3E}">
        <p14:creationId xmlns:p14="http://schemas.microsoft.com/office/powerpoint/2010/main" val="3653118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8A25BA-AB69-8EC0-80EE-BA047F80E6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4BBC593-1BF8-5CD8-0ED2-01C9CE4C1A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055124-31A2-3DDF-5A06-3FD638F0E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2AF9-4024-4220-A15B-B3E622ED53E5}" type="datetime1">
              <a:rPr lang="cs-CZ" smtClean="0"/>
              <a:t>18.03.2025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9DC683-9434-80BC-4BD9-7E3173C45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 SLUŽEBNÍ POTŘEBU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55584A-C6AD-308E-7121-4C23EA606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9E557-013F-E04E-BE15-DEA2AC625D33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exteriér, obloha&#10;&#10;Popis byl vytvořen automaticky">
            <a:extLst>
              <a:ext uri="{FF2B5EF4-FFF2-40B4-BE49-F238E27FC236}">
                <a16:creationId xmlns:a16="http://schemas.microsoft.com/office/drawing/2014/main" id="{F1628D37-5032-0E61-B97B-E8C4EBFF12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37241"/>
            <a:ext cx="12192000" cy="6895241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F4F449CA-8FF5-60CA-DF79-0E17D19B9AF6}"/>
              </a:ext>
            </a:extLst>
          </p:cNvPr>
          <p:cNvSpPr txBox="1"/>
          <p:nvPr userDrawn="1"/>
        </p:nvSpPr>
        <p:spPr>
          <a:xfrm>
            <a:off x="0" y="151515"/>
            <a:ext cx="12192000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solidFill>
                  <a:schemeClr val="tx1"/>
                </a:solidFill>
                <a:effectLst/>
              </a:rPr>
              <a:t>Krajské vojenské velitelství Olomouc</a:t>
            </a:r>
          </a:p>
        </p:txBody>
      </p:sp>
      <p:pic>
        <p:nvPicPr>
          <p:cNvPr id="9" name="Obrázek 8" descr="Obsah obrázku klipart&#10;&#10;Popis byl vytvořen automaticky">
            <a:extLst>
              <a:ext uri="{FF2B5EF4-FFF2-40B4-BE49-F238E27FC236}">
                <a16:creationId xmlns:a16="http://schemas.microsoft.com/office/drawing/2014/main" id="{26B60017-6114-BE98-2C00-42F0B748CDD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2713" y="151515"/>
            <a:ext cx="612775" cy="70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573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F34449-2674-7770-86FB-60DC45F72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F62FD56-4E7A-718B-212D-EB598D558D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Kliknutím lze upravit styly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3EA604-19D4-EFC8-816D-2BD41287D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CEDEC-B2E3-4D61-9B89-8A18A48A17D5}" type="datetime1">
              <a:rPr lang="cs-CZ" smtClean="0"/>
              <a:t>18.03.2025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C39073-7A3F-8BA2-13B5-C96F98A94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 SLUŽEBNÍ POTŘEBU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D1ED44-853E-5512-9345-746C53275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9E557-013F-E04E-BE15-DEA2AC625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71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05264BC-6589-3380-96B7-91B4859257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C95E703-896E-5FCF-9E42-FB769D0FD6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9D870A-4770-3C4D-D704-3627DD82E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C4ADE-8275-47B2-9CD1-1DF875029072}" type="datetime1">
              <a:rPr lang="cs-CZ" smtClean="0"/>
              <a:t>18.03.2025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C4BC6E-0439-DDAF-F6B7-33367F8A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 SLUŽEBNÍ POTŘEBU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3C57C8-4278-DF33-4BFE-94389890D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9E557-013F-E04E-BE15-DEA2AC625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860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03BB87-00E0-F234-27DE-78F39032A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C5D7A0-AA3A-85B6-C03F-EFF0B288B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533B34-B4DA-A36E-4BB3-6BAE10527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71A46E24-84EC-4F9C-867E-ED6B7B6A0E51}" type="datetime1">
              <a:rPr lang="cs-CZ" smtClean="0"/>
              <a:t>18.03.2025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10DB35-E257-514E-AFC0-1D149BAE0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 SLUŽEBNÍ POTŘEBU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8AA11E-FD5F-7FCD-3B6D-97B029778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6ED9E557-013F-E04E-BE15-DEA2AC625D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921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EEEF15-02CE-45D2-F48F-84C9B0906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5C407E7-26FE-33DC-A6F9-F46AE60D6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FE9F98-6C97-31EF-A275-DFA6CA6AC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B1D82-1E53-4BC3-8A9B-F59E6F10854C}" type="datetime1">
              <a:rPr lang="cs-CZ" smtClean="0"/>
              <a:t>18.03.2025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9D4587-1BEC-2AB0-42FC-ABBFE7D50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 SLUŽEBNÍ POTŘEBU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DCA07D-5DD1-AC5E-F60E-07A9CA4BA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9E557-013F-E04E-BE15-DEA2AC625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37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BC8C1B-7853-514E-5702-53AF92F14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006A0D-1835-76E6-BDC9-140F800BEC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3BA1774-532A-A31F-D70C-BF94E481D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BC3AC9-BCBA-6817-1762-F0B1FAF0A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B37A5-12F1-482B-A46A-FB05294D2ABE}" type="datetime1">
              <a:rPr lang="cs-CZ" smtClean="0"/>
              <a:t>18.03.2025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16687BE-FB18-68B3-92F8-F89B31A1D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 SLUŽEBNÍ POTŘEBU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4B9BA9-B494-1713-5794-02B21F1C9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9E557-013F-E04E-BE15-DEA2AC625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88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B4981C-1B52-4D82-3F0B-2F3F045EB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30F21E-BD1C-4F4F-BF86-74C0DE9AA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30B2800-C58C-6F93-F99E-839F6264D5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8FEEE86-2C49-8C79-024A-1E7AF57FB3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DF3D99D-77E0-506C-2B7D-124399A36D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26CAFED-2A66-B4BB-810B-6E8BA0998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123B1-1B14-43F6-985A-0D59CAFF733F}" type="datetime1">
              <a:rPr lang="cs-CZ" smtClean="0"/>
              <a:t>18.03.2025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2891163-678C-6207-2142-14F069949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 SLUŽEBNÍ POTŘEBU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A38B4DB-9772-AB74-C23F-9F84094CF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9E557-013F-E04E-BE15-DEA2AC625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554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778E46-5841-7A39-03B2-CDCB529A6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CE4CB70-A250-0DCE-ABE9-A69BCE2D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5F90F-9897-4846-B73C-1E0C53087897}" type="datetime1">
              <a:rPr lang="cs-CZ" smtClean="0"/>
              <a:t>18.03.2025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DEBAF54-A9B5-B17C-A4F3-AAFABB12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 SLUŽEBNÍ POTŘEBU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89371B2-E095-D2AF-69F2-DE7C663D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9E557-013F-E04E-BE15-DEA2AC625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128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4BFB22C-4E7F-2284-1FEE-5D34A9A4F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50522-45F9-42EA-872D-7931DC4AB654}" type="datetime1">
              <a:rPr lang="cs-CZ" smtClean="0"/>
              <a:t>18.03.2025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AFC1E12-DB4C-93D2-8FC7-88A9797C0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 SLUŽEBNÍ POTŘEBU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C6B283A-3C03-A6A2-14AC-B40E590E5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9E557-013F-E04E-BE15-DEA2AC625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227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F76AC6-FCD6-72D2-B358-7B35F4263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D864D7-D27D-FD93-7D68-267BC2A5B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4F5F8F1-89E3-F54D-0E80-0005DA156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C8CE663-74D9-D2D7-A23C-F9DBF3ACC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9CEA-A6BB-4DF2-BD2A-179D98EA87D4}" type="datetime1">
              <a:rPr lang="cs-CZ" smtClean="0"/>
              <a:t>18.03.2025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98FC7E5-1832-B49F-0AA5-8F8A71E42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 SLUŽEBNÍ POTŘEBU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063DB1-D5BB-1551-510B-3220829EC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9E557-013F-E04E-BE15-DEA2AC625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16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3A059C-2CD6-F5A4-C977-25520098E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E16DCE0-AA9D-6A0F-9F03-D67E7F8EC1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16E5977-2355-7795-FA74-C94F8C297F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2B839F3-589D-A7FA-E428-7758D1B64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45F39-DC6C-46D9-99ED-FE47B3D1A9DF}" type="datetime1">
              <a:rPr lang="cs-CZ" smtClean="0"/>
              <a:t>18.03.2025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59DF9A-5FA5-2C96-EABF-D5CA73AF2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PRO SLUŽEBNÍ POTŘEBU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D1D9C7-37B7-3B1D-1CBC-ED9DE75C1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9E557-013F-E04E-BE15-DEA2AC625D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98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F45E4B4-FE8E-3371-A1A1-396BB9D66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18D911-0739-FADD-AE93-BE57F0BD7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2E7538-C87C-9FAD-1797-25A366BB68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fld id="{51FC9DAA-7F3D-4146-8B69-C6E50410882B}" type="datetime1">
              <a:rPr lang="cs-CZ" smtClean="0"/>
              <a:t>18.03.2025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70945E-5F13-708B-86A3-81D0FA6B63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r>
              <a:rPr lang="cs-CZ"/>
              <a:t>PRO SLUŽEBNÍ POTŘEBU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9E242C-92E5-1849-D8D1-AD7F967C4F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6ED9E557-013F-E04E-BE15-DEA2AC625D33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 descr="Obsah obrázku exteriér, obloha&#10;&#10;Popis byl vytvořen automaticky">
            <a:extLst>
              <a:ext uri="{FF2B5EF4-FFF2-40B4-BE49-F238E27FC236}">
                <a16:creationId xmlns:a16="http://schemas.microsoft.com/office/drawing/2014/main" id="{FEAD9D0D-9F28-0593-843B-07983984B72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20000"/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37241"/>
            <a:ext cx="12192000" cy="689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322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kvv.olomouc@mo.gov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vaclav.hanousek@mo.gov.cz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kvv.olomouc@mo.gov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ctrTitle"/>
          </p:nvPr>
        </p:nvSpPr>
        <p:spPr>
          <a:xfrm>
            <a:off x="1043796" y="1661640"/>
            <a:ext cx="9739223" cy="1616398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Rozvoj spolupráce v oblasti POKOS</a:t>
            </a:r>
            <a:br>
              <a:rPr lang="cs-CZ" alt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dle koncepce POKOS 2025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A594C2CE-3903-488C-B27A-BC98BA869E7F}"/>
              </a:ext>
            </a:extLst>
          </p:cNvPr>
          <p:cNvSpPr txBox="1">
            <a:spLocks/>
          </p:cNvSpPr>
          <p:nvPr/>
        </p:nvSpPr>
        <p:spPr>
          <a:xfrm>
            <a:off x="2724944" y="3645018"/>
            <a:ext cx="6742112" cy="15513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altLang="cs-CZ" sz="3600" dirty="0"/>
          </a:p>
        </p:txBody>
      </p:sp>
    </p:spTree>
    <p:extLst>
      <p:ext uri="{BB962C8B-B14F-4D97-AF65-F5344CB8AC3E}">
        <p14:creationId xmlns:p14="http://schemas.microsoft.com/office/powerpoint/2010/main" val="4039081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78457AB6-AD1B-4A92-A846-63C97A201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8488" y="1166691"/>
            <a:ext cx="6742112" cy="42057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Příprava pedagogů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82E472F9-D2C7-48DE-A08C-1D6148905A7C}"/>
              </a:ext>
            </a:extLst>
          </p:cNvPr>
          <p:cNvSpPr txBox="1">
            <a:spLocks/>
          </p:cNvSpPr>
          <p:nvPr/>
        </p:nvSpPr>
        <p:spPr>
          <a:xfrm>
            <a:off x="807716" y="1759789"/>
            <a:ext cx="10444293" cy="355408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66700" indent="-266700" algn="l">
              <a:buFont typeface="Arial" panose="020B0604020202020204" pitchFamily="34" charset="0"/>
              <a:buChar char="•"/>
            </a:pPr>
            <a:r>
              <a:rPr lang="cs-CZ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Příprava pedagogických pracovníků v oblasti POKOS spočívá v rozšiřování a doplňování jejich znalostí v oblasti problematiky bezpečnosti s vazbou na zajišťování obrany ČR.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endParaRPr lang="cs-CZ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66700" algn="l">
              <a:buFont typeface="Arial" panose="020B0604020202020204" pitchFamily="34" charset="0"/>
              <a:buChar char="•"/>
            </a:pPr>
            <a:r>
              <a:rPr lang="cs-CZ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Příprava je prováděna akreditovaným lektorem KVV formou bezplatné přednášky v jarních a podzimních termínech. Primárně příprava probíhá v prostorách DA Olomouc (příp. prostor poskytnutý samosprávou). </a:t>
            </a:r>
          </a:p>
          <a:p>
            <a:pPr algn="l"/>
            <a:endParaRPr lang="cs-CZ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66700" algn="l">
              <a:buFont typeface="Arial" panose="020B0604020202020204" pitchFamily="34" charset="0"/>
              <a:buChar char="•"/>
            </a:pPr>
            <a:r>
              <a:rPr lang="cs-CZ" sz="8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zájmu více pedagogů (minimálně 10) z jedné školy jsme schopni proškolení provést v prostorách dané školy a provést školení i mimo stanovené termíny. 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endParaRPr lang="cs-CZ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66700" algn="l">
              <a:buFont typeface="Arial" panose="020B0604020202020204" pitchFamily="34" charset="0"/>
              <a:buChar char="•"/>
            </a:pPr>
            <a:r>
              <a:rPr lang="cs-CZ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Účastníkům přípravy je vydáno „Osvědčení o absolvování“.</a:t>
            </a:r>
          </a:p>
          <a:p>
            <a:pPr algn="l"/>
            <a:endParaRPr lang="cs-CZ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66700" algn="l">
              <a:buFont typeface="Arial" panose="020B0604020202020204" pitchFamily="34" charset="0"/>
              <a:buChar char="•"/>
            </a:pPr>
            <a:r>
              <a:rPr lang="cs-CZ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Termíny pro letošní rok: 4. a 5. března, 6. listopadu, 4. prosince 2025</a:t>
            </a:r>
          </a:p>
          <a:p>
            <a:pPr algn="l"/>
            <a:endParaRPr lang="cs-CZ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66700" algn="l">
              <a:buFont typeface="Arial" panose="020B0604020202020204" pitchFamily="34" charset="0"/>
              <a:buChar char="•"/>
            </a:pPr>
            <a:r>
              <a:rPr lang="cs-CZ" sz="8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Zájemci o účast na přípravě pedagogů kontaktují</a:t>
            </a:r>
            <a:r>
              <a:rPr lang="cs-CZ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kpt. Hausmajer Karel, tel. 606 720 334, email: karel.hausmajer@mo.gov.cz</a:t>
            </a:r>
            <a:endParaRPr lang="cs-CZ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66700" algn="l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637716A3-D0C5-4DD8-8676-9DA860B99251}"/>
              </a:ext>
            </a:extLst>
          </p:cNvPr>
          <p:cNvSpPr txBox="1">
            <a:spLocks/>
          </p:cNvSpPr>
          <p:nvPr/>
        </p:nvSpPr>
        <p:spPr>
          <a:xfrm>
            <a:off x="807716" y="4982854"/>
            <a:ext cx="10444293" cy="1075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66700" algn="l">
              <a:buFont typeface="Arial" panose="020B0604020202020204" pitchFamily="34" charset="0"/>
              <a:buChar char="•"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Požadujeme:</a:t>
            </a:r>
          </a:p>
          <a:p>
            <a:pPr marL="266700" algn="l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Předání informace a kontaktu všem školám v působnosti daného ORP</a:t>
            </a:r>
          </a:p>
        </p:txBody>
      </p:sp>
    </p:spTree>
    <p:extLst>
      <p:ext uri="{BB962C8B-B14F-4D97-AF65-F5344CB8AC3E}">
        <p14:creationId xmlns:p14="http://schemas.microsoft.com/office/powerpoint/2010/main" val="4016263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3E485887-2C85-4EAD-92B7-02FAF2B8B1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43" y="1049164"/>
            <a:ext cx="11740551" cy="460459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Projektové dny ve školských vzdělávacích zařízeních</a:t>
            </a: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68E182A2-EBFB-445A-B565-822687474F80}"/>
              </a:ext>
            </a:extLst>
          </p:cNvPr>
          <p:cNvSpPr txBox="1">
            <a:spLocks/>
          </p:cNvSpPr>
          <p:nvPr/>
        </p:nvSpPr>
        <p:spPr>
          <a:xfrm>
            <a:off x="698740" y="1587261"/>
            <a:ext cx="10800271" cy="28294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Probíhají formou přednášek, prezentací zbraní, vojenské výstroje, případně ukázky vojenských odborností.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Projektové dny jsou prováděny v rozsahu cca 4 vyučovacích hodin, jsou </a:t>
            </a:r>
            <a:r>
              <a:rPr lang="cs-CZ" sz="2000" dirty="0"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určeny pro žáky druhého stupně Základních škol a posluchače 1. a 2.ročníku OU a SŠ. 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Maximální počet žáků na jeden projektový den je 100 žáků.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V případě zájmu školy o projektový den, daná škola požádá ředitele KVV Olomouc o provedení cestou datové schránky </a:t>
            </a:r>
            <a:r>
              <a:rPr lang="cs-CZ" sz="20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sw3aei4, </a:t>
            </a:r>
            <a:r>
              <a:rPr lang="cs-CZ" sz="2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nebo emailu: </a:t>
            </a:r>
            <a:r>
              <a:rPr lang="cs-CZ" sz="120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2000" b="1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kvv.olomouc@mo.gov.cz</a:t>
            </a:r>
            <a:r>
              <a:rPr lang="cs-CZ" sz="20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 požadavku uvede počet žáků a ročník, preferovaný měsíc provedení.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Podrobnosti a termín konání, pak bude domluven přímo s koordinátory POKOS u KVV Olomouc, kteří danou školu kontaktují po obdržení požadavku.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</a:rPr>
              <a:t>Průzkum na SŠ  - zjištění informovanosti studentů o službě v AZ</a:t>
            </a:r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93D03DAA-88BB-492A-86FC-73B095F1ED40}"/>
              </a:ext>
            </a:extLst>
          </p:cNvPr>
          <p:cNvSpPr txBox="1">
            <a:spLocks/>
          </p:cNvSpPr>
          <p:nvPr/>
        </p:nvSpPr>
        <p:spPr>
          <a:xfrm>
            <a:off x="698740" y="4416724"/>
            <a:ext cx="10800271" cy="14664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66700" indent="-266700" algn="l">
              <a:buFont typeface="Arial" panose="020B0604020202020204" pitchFamily="34" charset="0"/>
              <a:buChar char="•"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Nabízíme:</a:t>
            </a:r>
          </a:p>
          <a:p>
            <a:pPr marL="449263" indent="-182563" algn="l">
              <a:buFontTx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Zajímavou přednášku a ukázky výzbroje a výstroje AČR</a:t>
            </a:r>
          </a:p>
          <a:p>
            <a:pPr marL="266700" algn="l"/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266700" algn="l">
              <a:buFont typeface="Arial" panose="020B0604020202020204" pitchFamily="34" charset="0"/>
              <a:buChar char="•"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Požadujeme:</a:t>
            </a:r>
          </a:p>
          <a:p>
            <a:pPr marL="266700" algn="l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Předání informace a kontaktu jednotlivým školám</a:t>
            </a:r>
          </a:p>
        </p:txBody>
      </p:sp>
    </p:spTree>
    <p:extLst>
      <p:ext uri="{BB962C8B-B14F-4D97-AF65-F5344CB8AC3E}">
        <p14:creationId xmlns:p14="http://schemas.microsoft.com/office/powerpoint/2010/main" val="4003004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230272EB-8032-4A78-9764-E5190E3AD83B}"/>
              </a:ext>
            </a:extLst>
          </p:cNvPr>
          <p:cNvSpPr txBox="1">
            <a:spLocks/>
          </p:cNvSpPr>
          <p:nvPr/>
        </p:nvSpPr>
        <p:spPr>
          <a:xfrm>
            <a:off x="776378" y="1820174"/>
            <a:ext cx="10860656" cy="26138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Jsou koncipovány jako herní aktivity, při kterých jsou u žáků a studentů škol rozvíjeny schopnosti spolupráce v týmu, zdravá soutěživost, smysl pro fair play.</a:t>
            </a:r>
          </a:p>
          <a:p>
            <a:pPr algn="just">
              <a:spcAft>
                <a:spcPts val="0"/>
              </a:spcAft>
            </a:pP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Branně vědomostní soutěže budou prováděny ve třech úrovních:</a:t>
            </a: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Školní kola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(soutěž 5ti členných týmů 8. ročníků jednotlivých základních škol a 2. ročníků jednotlivých středních škol)</a:t>
            </a: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Oblastní kola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(soutěž vítězných týmů jednotlivých škol daného ORP)</a:t>
            </a: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Krajské kolo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(soutěž vítězných týmů jednotlivých ORP Olomouckého kraje) </a:t>
            </a:r>
          </a:p>
          <a:p>
            <a:pPr lvl="0" algn="just">
              <a:spcAft>
                <a:spcPts val="0"/>
              </a:spcAft>
            </a:pP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0FE47860-786D-485B-B5B2-29373DDE3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166" y="1152681"/>
            <a:ext cx="11602528" cy="460459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Branně vědomostní soutěže</a:t>
            </a:r>
          </a:p>
        </p:txBody>
      </p:sp>
    </p:spTree>
    <p:extLst>
      <p:ext uri="{BB962C8B-B14F-4D97-AF65-F5344CB8AC3E}">
        <p14:creationId xmlns:p14="http://schemas.microsoft.com/office/powerpoint/2010/main" val="2910239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0FE47860-786D-485B-B5B2-29373DDE3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43" y="980153"/>
            <a:ext cx="11740551" cy="460459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Školní kola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9A67655-7961-403A-A9AD-D041BB5228AD}"/>
              </a:ext>
            </a:extLst>
          </p:cNvPr>
          <p:cNvSpPr/>
          <p:nvPr/>
        </p:nvSpPr>
        <p:spPr>
          <a:xfrm>
            <a:off x="664234" y="1440612"/>
            <a:ext cx="10860657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cs-CZ" sz="2000" dirty="0">
                <a:latin typeface="Times New Roman" panose="02020603050405020304" pitchFamily="18" charset="0"/>
                <a:cs typeface="+mj-cs"/>
              </a:rPr>
              <a:t>Organizují jednotlivé školy samostatně.</a:t>
            </a:r>
          </a:p>
          <a:p>
            <a:pPr marL="361950" indent="-361950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cs-CZ" sz="2000" b="1" dirty="0">
                <a:latin typeface="Times New Roman" panose="02020603050405020304" pitchFamily="18" charset="0"/>
                <a:cs typeface="+mj-cs"/>
              </a:rPr>
              <a:t>Účast:</a:t>
            </a:r>
            <a:r>
              <a:rPr lang="cs-CZ" sz="2000" dirty="0">
                <a:latin typeface="Times New Roman" panose="02020603050405020304" pitchFamily="18" charset="0"/>
                <a:cs typeface="+mj-cs"/>
              </a:rPr>
              <a:t> </a:t>
            </a:r>
            <a:r>
              <a:rPr lang="cs-CZ" sz="2000" dirty="0">
                <a:highlight>
                  <a:srgbClr val="FFFF00"/>
                </a:highlight>
                <a:latin typeface="Times New Roman" panose="02020603050405020304" pitchFamily="18" charset="0"/>
                <a:cs typeface="+mj-cs"/>
              </a:rPr>
              <a:t>5ti členná družstva 8. ročníků </a:t>
            </a:r>
            <a:r>
              <a:rPr lang="cs-CZ" sz="2000" dirty="0">
                <a:latin typeface="Times New Roman" panose="02020603050405020304" pitchFamily="18" charset="0"/>
                <a:cs typeface="+mj-cs"/>
              </a:rPr>
              <a:t>– vítězný tým postupuje do Oblastního kola</a:t>
            </a:r>
          </a:p>
          <a:p>
            <a:pPr marL="1077913" lvl="2" algn="just">
              <a:lnSpc>
                <a:spcPct val="90000"/>
              </a:lnSpc>
              <a:spcBef>
                <a:spcPct val="0"/>
              </a:spcBef>
              <a:tabLst>
                <a:tab pos="361950" algn="l"/>
              </a:tabLst>
            </a:pPr>
            <a:r>
              <a:rPr lang="cs-CZ" sz="2000" dirty="0">
                <a:highlight>
                  <a:srgbClr val="FFFF00"/>
                </a:highlight>
                <a:latin typeface="Times New Roman" panose="02020603050405020304" pitchFamily="18" charset="0"/>
                <a:cs typeface="+mj-cs"/>
              </a:rPr>
              <a:t>5ti členná družstva 2. ročníků SŠ </a:t>
            </a:r>
            <a:r>
              <a:rPr lang="cs-CZ" sz="2000" dirty="0">
                <a:latin typeface="Times New Roman" panose="02020603050405020304" pitchFamily="18" charset="0"/>
                <a:cs typeface="+mj-cs"/>
              </a:rPr>
              <a:t>– vítězný tým postupuje do Oblastního kola</a:t>
            </a:r>
          </a:p>
          <a:p>
            <a:pPr marL="361950" indent="-361950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cs-CZ" sz="2000" b="1" dirty="0">
                <a:latin typeface="Times New Roman" panose="02020603050405020304" pitchFamily="18" charset="0"/>
                <a:cs typeface="+mj-cs"/>
              </a:rPr>
              <a:t>Termín:</a:t>
            </a:r>
            <a:r>
              <a:rPr lang="cs-CZ" sz="2000" dirty="0">
                <a:latin typeface="Times New Roman" panose="02020603050405020304" pitchFamily="18" charset="0"/>
                <a:cs typeface="+mj-cs"/>
              </a:rPr>
              <a:t> průběžně, v daném školním roce, dle vyhlášení termínu oblastního kola příslušným ORP.</a:t>
            </a:r>
          </a:p>
          <a:p>
            <a:pPr lvl="0" algn="just"/>
            <a:r>
              <a:rPr lang="cs-CZ" sz="2000" i="1" u="sng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Základní témata:</a:t>
            </a:r>
            <a:endParaRPr lang="cs-CZ" sz="20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zvyšování fyzické zdatnosti a rozvoj týmové spolupráce;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zvyšování psychické odolnosti;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získání schopností řešení logických úloh a šifer;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orientace v terénu;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základy první pomoci;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prověření a rozšíření znalostí historie a tradic ČR a problematiky POKOS;</a:t>
            </a:r>
            <a:endParaRPr lang="cs-CZ" sz="2000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CFD9913E-DE35-4E88-9B00-22F2090E95F1}"/>
              </a:ext>
            </a:extLst>
          </p:cNvPr>
          <p:cNvSpPr txBox="1">
            <a:spLocks/>
          </p:cNvSpPr>
          <p:nvPr/>
        </p:nvSpPr>
        <p:spPr>
          <a:xfrm>
            <a:off x="664234" y="4675517"/>
            <a:ext cx="10860657" cy="167723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66700" indent="-180975" algn="l">
              <a:buFont typeface="Arial" panose="020B0604020202020204" pitchFamily="34" charset="0"/>
              <a:buChar char="•"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Nabízíme:</a:t>
            </a:r>
          </a:p>
          <a:p>
            <a:pPr marL="449263" indent="-182563" algn="l">
              <a:buFontTx/>
              <a:buChar char="-"/>
            </a:pPr>
            <a:r>
              <a:rPr lang="cs-CZ" sz="2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Poskytnutí návodu jednotlivým školám k provádění školních kol branně vědomostní soutěže</a:t>
            </a:r>
          </a:p>
          <a:p>
            <a:pPr marL="449263" algn="l"/>
            <a:r>
              <a:rPr lang="cs-CZ" sz="2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(součást obecných informací)</a:t>
            </a:r>
          </a:p>
          <a:p>
            <a:pPr marL="449263" algn="l"/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180975" algn="l">
              <a:buFont typeface="Arial" panose="020B0604020202020204" pitchFamily="34" charset="0"/>
              <a:buChar char="•"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Požadujeme:</a:t>
            </a:r>
          </a:p>
          <a:p>
            <a:pPr marL="266700" algn="l"/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Předání informace jednotlivým školám</a:t>
            </a:r>
          </a:p>
        </p:txBody>
      </p:sp>
    </p:spTree>
    <p:extLst>
      <p:ext uri="{BB962C8B-B14F-4D97-AF65-F5344CB8AC3E}">
        <p14:creationId xmlns:p14="http://schemas.microsoft.com/office/powerpoint/2010/main" val="461977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0FE47860-786D-485B-B5B2-29373DDE3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43" y="980153"/>
            <a:ext cx="11740551" cy="460459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Oblastní kola branně vědomostní soutěže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9A67655-7961-403A-A9AD-D041BB5228AD}"/>
              </a:ext>
            </a:extLst>
          </p:cNvPr>
          <p:cNvSpPr/>
          <p:nvPr/>
        </p:nvSpPr>
        <p:spPr>
          <a:xfrm>
            <a:off x="698741" y="1440612"/>
            <a:ext cx="10808898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Organizují jednotlivé ORP ve spolupráci s KVV Olomouc. ORP zajišťují prostor, výzvu k účasti škol ve své působnosti. Propozice k soutěži budou zpracovány ve spolupráci KVV a zástupce ORP.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40385" indent="-540385" algn="just">
              <a:spcAft>
                <a:spcPts val="0"/>
              </a:spcAft>
            </a:pPr>
            <a:r>
              <a:rPr lang="cs-C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Účast: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Vítězné týmy školních kol v oblasti působnosti daného ORP.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Termín: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nejpozději do 15.května daného roku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40385" indent="-540385" algn="just">
              <a:spcAft>
                <a:spcPts val="0"/>
              </a:spcAft>
            </a:pPr>
            <a:r>
              <a:rPr lang="cs-C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Místo: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dle možností jednotlivých ORP (sportovní stadiony, školní sportoviště apod.)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endParaRPr lang="cs-CZ" sz="2000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CFD9913E-DE35-4E88-9B00-22F2090E95F1}"/>
              </a:ext>
            </a:extLst>
          </p:cNvPr>
          <p:cNvSpPr txBox="1">
            <a:spLocks/>
          </p:cNvSpPr>
          <p:nvPr/>
        </p:nvSpPr>
        <p:spPr>
          <a:xfrm>
            <a:off x="698741" y="3252158"/>
            <a:ext cx="10794518" cy="26256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66700" indent="-180975" algn="just">
              <a:buFont typeface="Arial" panose="020B0604020202020204" pitchFamily="34" charset="0"/>
              <a:buChar char="•"/>
            </a:pPr>
            <a:r>
              <a:rPr lang="cs-CZ" sz="2000" b="1" dirty="0">
                <a:latin typeface="Times New Roman" panose="02020603050405020304" pitchFamily="18" charset="0"/>
                <a:cs typeface="+mn-cs"/>
              </a:rPr>
              <a:t>Nabízíme:</a:t>
            </a:r>
          </a:p>
          <a:p>
            <a:pPr marL="609600" indent="-342900" algn="just">
              <a:buFontTx/>
              <a:buChar char="-"/>
            </a:pPr>
            <a:r>
              <a:rPr lang="cs-CZ" sz="2000" dirty="0">
                <a:latin typeface="Times New Roman" panose="02020603050405020304" pitchFamily="18" charset="0"/>
                <a:cs typeface="+mn-cs"/>
              </a:rPr>
              <a:t>Podílení se na organizaci oblastních kol</a:t>
            </a:r>
          </a:p>
          <a:p>
            <a:pPr marL="609600" indent="-342900" algn="just">
              <a:buFontTx/>
              <a:buChar char="-"/>
            </a:pPr>
            <a:r>
              <a:rPr lang="cs-CZ" sz="2000" dirty="0">
                <a:latin typeface="Times New Roman" panose="02020603050405020304" pitchFamily="18" charset="0"/>
                <a:cs typeface="+mn-cs"/>
              </a:rPr>
              <a:t>Zabezpečení pohárů, diplomů pro vítězné týmy</a:t>
            </a:r>
          </a:p>
          <a:p>
            <a:pPr marL="609600" indent="-342900" algn="just">
              <a:buFontTx/>
              <a:buChar char="-"/>
            </a:pPr>
            <a:r>
              <a:rPr lang="cs-CZ" sz="2000" dirty="0">
                <a:latin typeface="Times New Roman" panose="02020603050405020304" pitchFamily="18" charset="0"/>
                <a:cs typeface="+mn-cs"/>
              </a:rPr>
              <a:t>Materiální zabezpečení  některých soutěžních stanovišť, dle domluvy s jednotlivými ORP</a:t>
            </a:r>
          </a:p>
          <a:p>
            <a:pPr marL="266700" algn="l"/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180975" algn="l">
              <a:buFont typeface="Arial" panose="020B0604020202020204" pitchFamily="34" charset="0"/>
              <a:buChar char="•"/>
            </a:pP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Požadujeme:</a:t>
            </a:r>
          </a:p>
          <a:p>
            <a:pPr marL="609600" indent="-342900" algn="l">
              <a:buFontTx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Spolupráce s jednotlivými ORP na organizaci soutěže</a:t>
            </a:r>
          </a:p>
          <a:p>
            <a:pPr marL="609600" indent="-342900" algn="l">
              <a:buFontTx/>
              <a:buChar char="-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Kontakt na osobu, která bude za dané ORP s koordinátory POKOS komunikovat a spolupracovat při organizaci „Oblastního kola branně vědomostní soutěže“</a:t>
            </a:r>
          </a:p>
        </p:txBody>
      </p:sp>
    </p:spTree>
    <p:extLst>
      <p:ext uri="{BB962C8B-B14F-4D97-AF65-F5344CB8AC3E}">
        <p14:creationId xmlns:p14="http://schemas.microsoft.com/office/powerpoint/2010/main" val="1573927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0FE47860-786D-485B-B5B2-29373DDE3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43" y="980153"/>
            <a:ext cx="11740551" cy="460459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Krajské kolo branně vědomostní soutěže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9A67655-7961-403A-A9AD-D041BB5228AD}"/>
              </a:ext>
            </a:extLst>
          </p:cNvPr>
          <p:cNvSpPr/>
          <p:nvPr/>
        </p:nvSpPr>
        <p:spPr>
          <a:xfrm>
            <a:off x="681487" y="1440612"/>
            <a:ext cx="1080889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Doposud organizovalo KVV Olomouc.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Účast: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vítězné týmy oblastních kol.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Termín: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první polovina měsíce červen každého roku.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Místo: 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bude upřesněno v propozicích, která budou zaslána na jednotlivá ORP</a:t>
            </a:r>
            <a:endParaRPr lang="cs-CZ" sz="2000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CFD9913E-DE35-4E88-9B00-22F2090E95F1}"/>
              </a:ext>
            </a:extLst>
          </p:cNvPr>
          <p:cNvSpPr txBox="1">
            <a:spLocks/>
          </p:cNvSpPr>
          <p:nvPr/>
        </p:nvSpPr>
        <p:spPr>
          <a:xfrm>
            <a:off x="681487" y="2950234"/>
            <a:ext cx="10808898" cy="23981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" algn="just"/>
            <a:r>
              <a:rPr lang="cs-CZ" sz="2000" b="1" dirty="0">
                <a:latin typeface="Times New Roman" panose="02020603050405020304" pitchFamily="18" charset="0"/>
                <a:cs typeface="+mn-cs"/>
              </a:rPr>
              <a:t>Možnosti:</a:t>
            </a:r>
          </a:p>
          <a:p>
            <a:pPr marL="723900" indent="-457200" algn="just">
              <a:buFont typeface="+mj-lt"/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+mn-cs"/>
              </a:rPr>
              <a:t>Dosavadní způsob – plně v gesci KVV</a:t>
            </a:r>
          </a:p>
          <a:p>
            <a:pPr marL="723900" indent="-457200" algn="just">
              <a:buFont typeface="+mj-lt"/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+mn-cs"/>
              </a:rPr>
              <a:t>Organizaci Krajského kola si ponechá KVV, Hejtmanství ocení vítězné týmy (např. soutěž zorganizuje KVV, ocení vítěze. (návrh: Pan hejtman si po té pozve vítězné týmy a předá jim ocenění)</a:t>
            </a:r>
          </a:p>
          <a:p>
            <a:pPr marL="723900" indent="-457200" algn="just">
              <a:buFont typeface="+mj-lt"/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+mn-cs"/>
              </a:rPr>
              <a:t>Na organizaci soutěže se bude podílet i hejtmanství (např. místo konání, ceny pro vítěze, občerstvení pro soutěžící, propagace v tisku </a:t>
            </a:r>
            <a:r>
              <a:rPr lang="cs-CZ" sz="2000" dirty="0" err="1">
                <a:latin typeface="Times New Roman" panose="02020603050405020304" pitchFamily="18" charset="0"/>
                <a:cs typeface="+mn-cs"/>
              </a:rPr>
              <a:t>atd</a:t>
            </a:r>
            <a:r>
              <a:rPr lang="cs-CZ" sz="2000" dirty="0">
                <a:latin typeface="Times New Roman" panose="02020603050405020304" pitchFamily="18" charset="0"/>
                <a:cs typeface="+mn-cs"/>
              </a:rPr>
              <a:t>….)</a:t>
            </a:r>
          </a:p>
          <a:p>
            <a:pPr marL="266700" algn="l"/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180975" algn="l">
              <a:buFont typeface="Arial" panose="020B0604020202020204" pitchFamily="34" charset="0"/>
              <a:buChar char="•"/>
            </a:pPr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345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0FE47860-786D-485B-B5B2-29373DDE3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43" y="980153"/>
            <a:ext cx="11740551" cy="460459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cs-CZ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Prezentační dny na dětských táborech</a:t>
            </a:r>
            <a:endParaRPr lang="cs-CZ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69A67655-7961-403A-A9AD-D041BB5228AD}"/>
              </a:ext>
            </a:extLst>
          </p:cNvPr>
          <p:cNvSpPr/>
          <p:nvPr/>
        </p:nvSpPr>
        <p:spPr>
          <a:xfrm>
            <a:off x="711679" y="1440612"/>
            <a:ext cx="107787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Prezentační dny v oblasti POKOS jsou organizovány primárně k představení OS ČR na dětských táborech organizovaných civilními subjekty.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CFD9913E-DE35-4E88-9B00-22F2090E95F1}"/>
              </a:ext>
            </a:extLst>
          </p:cNvPr>
          <p:cNvSpPr txBox="1">
            <a:spLocks/>
          </p:cNvSpPr>
          <p:nvPr/>
        </p:nvSpPr>
        <p:spPr>
          <a:xfrm>
            <a:off x="711679" y="2229928"/>
            <a:ext cx="10778706" cy="23981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Aft>
                <a:spcPts val="0"/>
              </a:spcAft>
            </a:pPr>
            <a:r>
              <a:rPr lang="cs-CZ" sz="20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Prezentace zahrnuje: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Ukázky výzbroje a výstroje vojáků, ukázky činnosti vojenských odborností, organizace soutěžních aktivit s vojenskou tématikou a další.</a:t>
            </a:r>
          </a:p>
          <a:p>
            <a:pPr algn="just"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Zřizovatelé letních dětských táborů, kteří mají o Prezentační den POKOS na jejich táboře zájem, požádají o jeho provedení ředitele KVV Olomouce cestou datové schránky </a:t>
            </a:r>
            <a:r>
              <a:rPr lang="cs-C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sw3aei4, 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nebo emailu</a:t>
            </a:r>
            <a:r>
              <a:rPr lang="cs-C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kvv.olomouc@mo.gov.cz 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nejpozději do 31. května v daném roce.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670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266700" marR="0" lvl="0" indent="-180975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988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>
            <a:extLst>
              <a:ext uri="{FF2B5EF4-FFF2-40B4-BE49-F238E27FC236}">
                <a16:creationId xmlns:a16="http://schemas.microsoft.com/office/drawing/2014/main" id="{0FE47860-786D-485B-B5B2-29373DDE3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43" y="980153"/>
            <a:ext cx="11740551" cy="460459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cs-CZ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cs-CZ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Kontakty</a:t>
            </a:r>
            <a:endParaRPr lang="cs-CZ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CFD9913E-DE35-4E88-9B00-22F2090E95F1}"/>
              </a:ext>
            </a:extLst>
          </p:cNvPr>
          <p:cNvSpPr txBox="1">
            <a:spLocks/>
          </p:cNvSpPr>
          <p:nvPr/>
        </p:nvSpPr>
        <p:spPr>
          <a:xfrm>
            <a:off x="468703" y="1738222"/>
            <a:ext cx="10883660" cy="24110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Aft>
                <a:spcPts val="0"/>
              </a:spcAft>
            </a:pPr>
            <a:r>
              <a:rPr lang="cs-CZ" sz="20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Koordinátoři POKOS KVV Olomouc: </a:t>
            </a:r>
          </a:p>
          <a:p>
            <a:pPr algn="just">
              <a:spcAft>
                <a:spcPts val="0"/>
              </a:spcAft>
            </a:pPr>
            <a:endParaRPr lang="cs-CZ" sz="1200" b="1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kpt.  Karel Hausmajer, tel. 604 933 520, email: karel.hausmajer@mo.gov.cz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prap. Helena Habáňová, tel. 973 401 937, email: helena.habanova@mo.gov.cz</a:t>
            </a: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nrtm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Václav Hanousek, tel. 973 401 937, email: </a:t>
            </a:r>
            <a:r>
              <a:rPr lang="cs-CZ" sz="2000" dirty="0">
                <a:latin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vaclav.hanousek@mo.gov.cz</a:t>
            </a:r>
            <a:endParaRPr lang="cs-CZ" sz="2000" dirty="0">
              <a:latin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cs-CZ" sz="2000" dirty="0">
              <a:latin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Datová schránka KVV Olomouc : </a:t>
            </a:r>
            <a:r>
              <a:rPr lang="cs-C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sw3aei4</a:t>
            </a:r>
            <a:endParaRPr lang="cs-CZ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E-mail KVV Olomouc: </a:t>
            </a:r>
            <a:r>
              <a:rPr lang="cs-CZ" sz="2000" u="sng" dirty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kvv.olomouc@mo.gov.cz</a:t>
            </a:r>
            <a:endParaRPr lang="cs-CZ" sz="12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5725" marR="0" lvl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8879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VV_OLOMOUC_SABLONA" id="{253BB108-19BC-4A4E-A3CD-BA1BE4E86AD9}" vid="{075F0ACA-C459-DE45-A227-A4C209C35955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1001</Words>
  <Application>Microsoft Office PowerPoint</Application>
  <PresentationFormat>Širokoúhlá obrazovka</PresentationFormat>
  <Paragraphs>109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Motiv Office</vt:lpstr>
      <vt:lpstr>Rozvoj spolupráce v oblasti POKOS dle koncepce POKOS 2025</vt:lpstr>
      <vt:lpstr>Příprava pedagogů</vt:lpstr>
      <vt:lpstr>Projektové dny ve školských vzdělávacích zařízeních</vt:lpstr>
      <vt:lpstr>Branně vědomostní soutěže</vt:lpstr>
      <vt:lpstr>Školní kola</vt:lpstr>
      <vt:lpstr>Oblastní kola branně vědomostní soutěže</vt:lpstr>
      <vt:lpstr>Krajské kolo branně vědomostní soutěže</vt:lpstr>
      <vt:lpstr>  Prezentační dny na dětských táborech</vt:lpstr>
      <vt:lpstr>  Kontakty</vt:lpstr>
    </vt:vector>
  </TitlesOfParts>
  <Company>AČR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Blecha Martin - VZ 7544 - ŠIS AČR</dc:creator>
  <cp:lastModifiedBy>Karel Hausmajer</cp:lastModifiedBy>
  <cp:revision>55</cp:revision>
  <dcterms:created xsi:type="dcterms:W3CDTF">2022-12-15T06:39:14Z</dcterms:created>
  <dcterms:modified xsi:type="dcterms:W3CDTF">2025-03-18T11:34:07Z</dcterms:modified>
</cp:coreProperties>
</file>